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22" r:id="rId2"/>
    <p:sldId id="325" r:id="rId3"/>
    <p:sldId id="329" r:id="rId4"/>
    <p:sldId id="331" r:id="rId5"/>
    <p:sldId id="347" r:id="rId6"/>
    <p:sldId id="334" r:id="rId7"/>
    <p:sldId id="335" r:id="rId8"/>
    <p:sldId id="336" r:id="rId9"/>
    <p:sldId id="338" r:id="rId10"/>
    <p:sldId id="339" r:id="rId11"/>
    <p:sldId id="340" r:id="rId12"/>
    <p:sldId id="346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6600"/>
    <a:srgbClr val="003300"/>
    <a:srgbClr val="333399"/>
    <a:srgbClr val="FFFF00"/>
    <a:srgbClr val="800080"/>
    <a:srgbClr val="DDDDDD"/>
    <a:srgbClr val="CC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900" autoAdjust="0"/>
  </p:normalViewPr>
  <p:slideViewPr>
    <p:cSldViewPr>
      <p:cViewPr varScale="1">
        <p:scale>
          <a:sx n="68" d="100"/>
          <a:sy n="68" d="100"/>
        </p:scale>
        <p:origin x="-56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1A8A624-97CB-49B4-8885-D88C4EA42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D316D0-4056-449A-8EE9-495B3BA95F2A}" type="slidenum">
              <a:rPr lang="en-US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6BDD7A-4FDC-4113-8F26-8F1EEACFD415}" type="slidenum">
              <a:rPr lang="en-US" smtClean="0">
                <a:latin typeface="Arial" pitchFamily="34" charset="0"/>
                <a:cs typeface="Arial" pitchFamily="34" charset="0"/>
              </a:rPr>
              <a:pPr/>
              <a:t>11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C603E7-046F-4621-B362-6DF31213E120}" type="slidenum">
              <a:rPr lang="en-US" smtClean="0">
                <a:latin typeface="Arial" pitchFamily="34" charset="0"/>
                <a:cs typeface="Arial" pitchFamily="34" charset="0"/>
              </a:rPr>
              <a:pPr/>
              <a:t>12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D884B6-1E1C-4410-BD2C-A7B1C449D463}" type="slidenum">
              <a:rPr lang="en-US" smtClean="0">
                <a:latin typeface="Arial" pitchFamily="34" charset="0"/>
                <a:cs typeface="Arial" pitchFamily="34" charset="0"/>
              </a:rPr>
              <a:pPr/>
              <a:t>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3BCA98-4C1D-40BC-9E1A-AB1800D606C0}" type="slidenum">
              <a:rPr lang="en-US" smtClean="0">
                <a:latin typeface="Arial" pitchFamily="34" charset="0"/>
                <a:cs typeface="Arial" pitchFamily="34" charset="0"/>
              </a:rPr>
              <a:pPr/>
              <a:t>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A616F4-FA3C-44A7-ADFF-28A7C548136C}" type="slidenum">
              <a:rPr lang="en-US" smtClean="0">
                <a:latin typeface="Arial" pitchFamily="34" charset="0"/>
                <a:cs typeface="Arial" pitchFamily="34" charset="0"/>
              </a:rPr>
              <a:pPr/>
              <a:t>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FAF26F-4254-45DA-98CA-9D736E5DA0D5}" type="slidenum">
              <a:rPr lang="en-US" smtClean="0">
                <a:latin typeface="Arial" pitchFamily="34" charset="0"/>
                <a:cs typeface="Arial" pitchFamily="34" charset="0"/>
              </a:rPr>
              <a:pPr/>
              <a:t>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93D52C-FED7-4DC5-AD16-30B0EBD94B74}" type="slidenum">
              <a:rPr lang="en-US" smtClean="0">
                <a:latin typeface="Arial" pitchFamily="34" charset="0"/>
                <a:cs typeface="Arial" pitchFamily="34" charset="0"/>
              </a:rPr>
              <a:pPr/>
              <a:t>6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03C457-81AC-4EF1-9E4D-613C05C02548}" type="slidenum">
              <a:rPr lang="en-US" smtClean="0">
                <a:latin typeface="Arial" pitchFamily="34" charset="0"/>
                <a:cs typeface="Arial" pitchFamily="34" charset="0"/>
              </a:rPr>
              <a:pPr/>
              <a:t>8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CC14A1-56C2-4081-9489-9D82CD8DB99C}" type="slidenum">
              <a:rPr lang="en-US" smtClean="0">
                <a:latin typeface="Arial" pitchFamily="34" charset="0"/>
                <a:cs typeface="Arial" pitchFamily="34" charset="0"/>
              </a:rPr>
              <a:pPr/>
              <a:t>9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25A91A-E006-4355-BB86-782930B37A51}" type="slidenum">
              <a:rPr lang="en-US" smtClean="0">
                <a:latin typeface="Arial" pitchFamily="34" charset="0"/>
                <a:cs typeface="Arial" pitchFamily="34" charset="0"/>
              </a:rPr>
              <a:pPr/>
              <a:t>10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47FB87-AF2B-4E01-A444-4C67D8397A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309A8-AB50-416A-9759-D306A47998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29C24-A748-45EE-96D2-140C8BFEC0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8FE76-066C-4B0F-A60C-A4896F958D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A7185-9FC9-44D1-9CDB-0DF4A2162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C1A61-A79A-43FF-ADBA-60B0FDB973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38268-37B3-4B5B-A32D-AB33CAA673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6C543-06CF-4911-9EAA-92C48F24F0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63EC1-6C6A-4E50-A2CA-9A054EE258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F6381-57CF-4F08-A8C4-9E44BC8267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DD3D4-5D89-4A38-B610-74611AF672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B0C5A-4847-4028-B786-1EC7504C7D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2D037-DB97-4DE9-9125-A5A4DB4D4D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12BA7-F619-41DE-A7C9-EE4715B2E3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" y="6477000"/>
            <a:ext cx="4572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AA1C95B-F4DE-494C-B86D-4019DBD46D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97-2003_Worksheet4.xls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97-2003_Worksheet2.xls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97-2003_Worksheet3.xls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ChangeArrowheads="1"/>
          </p:cNvSpPr>
          <p:nvPr/>
        </p:nvSpPr>
        <p:spPr bwMode="auto">
          <a:xfrm>
            <a:off x="533400" y="304800"/>
            <a:ext cx="800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3600" b="1">
                <a:latin typeface="Calibri" pitchFamily="34" charset="0"/>
              </a:rPr>
              <a:t>Household and Respondent Characteristics</a:t>
            </a:r>
          </a:p>
          <a:p>
            <a:pPr algn="ctr">
              <a:spcBef>
                <a:spcPct val="20000"/>
              </a:spcBef>
            </a:pPr>
            <a:endParaRPr lang="en-US" sz="3600" b="1">
              <a:latin typeface="Calibri" pitchFamily="34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371600" y="5486400"/>
            <a:ext cx="6400800" cy="1219200"/>
          </a:xfrm>
          <a:prstGeom prst="rect">
            <a:avLst/>
          </a:prstGeom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3200" kern="0" dirty="0">
                <a:solidFill>
                  <a:schemeClr val="accent4"/>
                </a:solidFill>
                <a:latin typeface="+mn-lt"/>
                <a:cs typeface="+mn-cs"/>
              </a:rPr>
              <a:t>2010 Kenya Malaria Indicator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8"/>
          <p:cNvGraphicFramePr>
            <a:graphicFrameLocks noChangeAspect="1"/>
          </p:cNvGraphicFramePr>
          <p:nvPr/>
        </p:nvGraphicFramePr>
        <p:xfrm>
          <a:off x="0" y="1752600"/>
          <a:ext cx="9194800" cy="4159250"/>
        </p:xfrm>
        <a:graphic>
          <a:graphicData uri="http://schemas.openxmlformats.org/presentationml/2006/ole">
            <p:oleObj spid="_x0000_s11266" name="Worksheet" r:id="rId4" imgW="9193565" imgH="4157832" progId="Excel.Sheet.8">
              <p:embed/>
            </p:oleObj>
          </a:graphicData>
        </a:graphic>
      </p:graphicFrame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sz="4000" smtClean="0"/>
              <a:t>Educational Level of Respondents</a:t>
            </a:r>
            <a:endParaRPr lang="en-US" sz="3200" smtClean="0"/>
          </a:p>
        </p:txBody>
      </p:sp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5867400" y="2819400"/>
            <a:ext cx="1752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>
                <a:solidFill>
                  <a:schemeClr val="bg1"/>
                </a:solidFill>
              </a:rPr>
              <a:t>Incomplete</a:t>
            </a:r>
            <a:br>
              <a:rPr lang="en-US" sz="1600" b="1">
                <a:solidFill>
                  <a:schemeClr val="bg1"/>
                </a:solidFill>
              </a:rPr>
            </a:br>
            <a:r>
              <a:rPr lang="en-US" sz="1600" b="1">
                <a:solidFill>
                  <a:schemeClr val="bg1"/>
                </a:solidFill>
              </a:rPr>
              <a:t>secondary</a:t>
            </a:r>
          </a:p>
        </p:txBody>
      </p:sp>
      <p:sp>
        <p:nvSpPr>
          <p:cNvPr id="11269" name="Text Box 10"/>
          <p:cNvSpPr txBox="1">
            <a:spLocks noChangeArrowheads="1"/>
          </p:cNvSpPr>
          <p:nvPr/>
        </p:nvSpPr>
        <p:spPr bwMode="auto">
          <a:xfrm>
            <a:off x="990600" y="4191000"/>
            <a:ext cx="1600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/>
              <a:t>No</a:t>
            </a:r>
            <a:br>
              <a:rPr lang="en-US" sz="1600" b="1"/>
            </a:br>
            <a:r>
              <a:rPr lang="en-US" sz="1600" b="1"/>
              <a:t>education</a:t>
            </a: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2438400" y="2895600"/>
            <a:ext cx="2133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600" b="1" dirty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cs typeface="Arial" charset="0"/>
              </a:rPr>
              <a:t>Incomplete</a:t>
            </a:r>
            <a:br>
              <a:rPr lang="en-US" sz="1600" b="1" dirty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en-US" sz="1600" b="1" dirty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cs typeface="Arial" charset="0"/>
              </a:rPr>
              <a:t>primary</a:t>
            </a:r>
          </a:p>
        </p:txBody>
      </p:sp>
      <p:sp>
        <p:nvSpPr>
          <p:cNvPr id="3079" name="Text Box 17"/>
          <p:cNvSpPr txBox="1">
            <a:spLocks noChangeArrowheads="1"/>
          </p:cNvSpPr>
          <p:nvPr/>
        </p:nvSpPr>
        <p:spPr bwMode="auto">
          <a:xfrm>
            <a:off x="7772400" y="2895600"/>
            <a:ext cx="1371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500" b="1" dirty="0">
                <a:solidFill>
                  <a:schemeClr val="bg1">
                    <a:lumMod val="50000"/>
                  </a:schemeClr>
                </a:solidFill>
              </a:rPr>
              <a:t>Higher</a:t>
            </a:r>
          </a:p>
        </p:txBody>
      </p:sp>
      <p:sp>
        <p:nvSpPr>
          <p:cNvPr id="11272" name="Date Placeholder 8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2010 MIS-Division of Malaria Control, KNBS, and ICF Macro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4267200" y="4267200"/>
            <a:ext cx="2133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600" b="1" dirty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cs typeface="Arial" charset="0"/>
              </a:rPr>
              <a:t>Complete</a:t>
            </a:r>
            <a:br>
              <a:rPr lang="en-US" sz="1600" b="1" dirty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cs typeface="Arial" charset="0"/>
              </a:rPr>
            </a:br>
            <a:r>
              <a:rPr lang="en-US" sz="1600" b="1" dirty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cs typeface="Arial" charset="0"/>
              </a:rPr>
              <a:t>primary</a:t>
            </a:r>
          </a:p>
        </p:txBody>
      </p:sp>
      <p:sp>
        <p:nvSpPr>
          <p:cNvPr id="11274" name="Text Box 6"/>
          <p:cNvSpPr txBox="1">
            <a:spLocks noChangeArrowheads="1"/>
          </p:cNvSpPr>
          <p:nvPr/>
        </p:nvSpPr>
        <p:spPr bwMode="auto">
          <a:xfrm>
            <a:off x="6553200" y="4267200"/>
            <a:ext cx="2362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>
                <a:solidFill>
                  <a:schemeClr val="bg1"/>
                </a:solidFill>
              </a:rPr>
              <a:t>Complete</a:t>
            </a:r>
            <a:br>
              <a:rPr lang="en-US" sz="1600" b="1">
                <a:solidFill>
                  <a:schemeClr val="bg1"/>
                </a:solidFill>
              </a:rPr>
            </a:br>
            <a:r>
              <a:rPr lang="en-US" sz="1600" b="1">
                <a:solidFill>
                  <a:schemeClr val="bg1"/>
                </a:solidFill>
              </a:rPr>
              <a:t>secondary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77000" y="3581400"/>
            <a:ext cx="533400" cy="4616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13</a:t>
            </a:r>
            <a:endParaRPr lang="en-US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Women’s Literacy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124200"/>
          </a:xfrm>
        </p:spPr>
        <p:txBody>
          <a:bodyPr/>
          <a:lstStyle/>
          <a:p>
            <a:pPr algn="ctr">
              <a:buFontTx/>
              <a:buNone/>
              <a:defRPr/>
            </a:pPr>
            <a:endParaRPr lang="en-US" sz="4000" dirty="0" smtClean="0"/>
          </a:p>
          <a:p>
            <a:pPr algn="ctr">
              <a:buFontTx/>
              <a:buNone/>
              <a:defRPr/>
            </a:pPr>
            <a:r>
              <a:rPr lang="en-US" sz="4000" b="1" dirty="0" smtClean="0">
                <a:solidFill>
                  <a:schemeClr val="accent4"/>
                </a:solidFill>
              </a:rPr>
              <a:t>83% percent </a:t>
            </a:r>
            <a:r>
              <a:rPr lang="en-US" sz="4000" dirty="0" smtClean="0"/>
              <a:t>of women </a:t>
            </a:r>
            <a:br>
              <a:rPr lang="en-US" sz="4000" dirty="0" smtClean="0"/>
            </a:br>
            <a:r>
              <a:rPr lang="en-US" sz="4000" dirty="0" smtClean="0"/>
              <a:t>age 15-49 are literate.</a:t>
            </a:r>
            <a:endParaRPr lang="en-US" sz="4000" dirty="0"/>
          </a:p>
        </p:txBody>
      </p:sp>
      <p:sp>
        <p:nvSpPr>
          <p:cNvPr id="12292" name="Date Placeholder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2010 MIS-Division of Malaria Control, KNBS, and ICF Macro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Key Findings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60% </a:t>
            </a:r>
            <a:r>
              <a:rPr lang="en-US" dirty="0" smtClean="0"/>
              <a:t>of Kenyans have access to an </a:t>
            </a:r>
            <a:r>
              <a:rPr lang="en-US" b="1" dirty="0" smtClean="0">
                <a:solidFill>
                  <a:schemeClr val="accent4"/>
                </a:solidFill>
              </a:rPr>
              <a:t>improved water source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19% </a:t>
            </a:r>
            <a:r>
              <a:rPr lang="en-US" dirty="0" smtClean="0"/>
              <a:t>of Kenyan households have </a:t>
            </a:r>
            <a:r>
              <a:rPr lang="en-US" b="1" dirty="0" smtClean="0">
                <a:solidFill>
                  <a:schemeClr val="accent4"/>
                </a:solidFill>
              </a:rPr>
              <a:t>electricity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43%</a:t>
            </a:r>
            <a:r>
              <a:rPr lang="en-US" dirty="0" smtClean="0"/>
              <a:t> of </a:t>
            </a:r>
            <a:r>
              <a:rPr lang="en-US" dirty="0" smtClean="0">
                <a:solidFill>
                  <a:schemeClr val="accent6"/>
                </a:solidFill>
              </a:rPr>
              <a:t>female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dirty="0" smtClean="0"/>
              <a:t>respondents age 15-49 have received </a:t>
            </a:r>
            <a:r>
              <a:rPr lang="en-US" b="1" dirty="0" smtClean="0">
                <a:solidFill>
                  <a:schemeClr val="accent4"/>
                </a:solidFill>
              </a:rPr>
              <a:t>no formal education or have not completed primary school.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b="1" smtClean="0">
                <a:solidFill>
                  <a:schemeClr val="accent4"/>
                </a:solidFill>
              </a:rPr>
              <a:t>83%</a:t>
            </a:r>
            <a:r>
              <a:rPr lang="en-US" smtClean="0"/>
              <a:t> </a:t>
            </a:r>
            <a:r>
              <a:rPr lang="en-US" dirty="0" smtClean="0"/>
              <a:t>of female respondents age 15-49 are </a:t>
            </a:r>
            <a:r>
              <a:rPr lang="en-US" b="1" dirty="0" smtClean="0">
                <a:solidFill>
                  <a:schemeClr val="accent4"/>
                </a:solidFill>
              </a:rPr>
              <a:t>literate</a:t>
            </a:r>
          </a:p>
        </p:txBody>
      </p:sp>
      <p:sp>
        <p:nvSpPr>
          <p:cNvPr id="13316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2010 MIS-Division of Malaria Control, KNBS, and ICF Macro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Household and Respondent Characteristics</a:t>
            </a:r>
          </a:p>
        </p:txBody>
      </p:sp>
      <p:sp>
        <p:nvSpPr>
          <p:cNvPr id="2253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28600" y="1905000"/>
            <a:ext cx="4953000" cy="4373563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b="1" dirty="0" smtClean="0"/>
              <a:t>Household Characteristics</a:t>
            </a:r>
          </a:p>
          <a:p>
            <a:pPr lvl="1" eaLnBrk="1" hangingPunct="1"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Drinking Water, Electricity and Sanitation</a:t>
            </a:r>
          </a:p>
          <a:p>
            <a:pPr lvl="1" eaLnBrk="1" hangingPunct="1"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Ownership of Goods</a:t>
            </a:r>
          </a:p>
          <a:p>
            <a:pPr lvl="1" eaLnBrk="1" hangingPunct="1"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Wealth </a:t>
            </a:r>
          </a:p>
          <a:p>
            <a:pPr eaLnBrk="1" hangingPunct="1">
              <a:defRPr/>
            </a:pPr>
            <a:r>
              <a:rPr lang="en-US" sz="2400" dirty="0" smtClean="0"/>
              <a:t>Respondent Characteristics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Education and literacy</a:t>
            </a:r>
          </a:p>
        </p:txBody>
      </p:sp>
      <p:sp>
        <p:nvSpPr>
          <p:cNvPr id="3077" name="Date Placeholder 7"/>
          <p:cNvSpPr>
            <a:spLocks noGrp="1"/>
          </p:cNvSpPr>
          <p:nvPr>
            <p:ph type="dt" sz="quarter" idx="10"/>
          </p:nvPr>
        </p:nvSpPr>
        <p:spPr>
          <a:xfrm>
            <a:off x="152400" y="6477000"/>
            <a:ext cx="5867400" cy="381000"/>
          </a:xfrm>
          <a:noFill/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2010 MIS-Division of Malaria Control, KNBS, and ICF Macro 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Drinking Water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  <a:defRPr/>
            </a:pPr>
            <a:r>
              <a:rPr lang="en-US" dirty="0" smtClean="0"/>
              <a:t>	</a:t>
            </a:r>
            <a:r>
              <a:rPr lang="en-US" b="1" dirty="0" smtClean="0">
                <a:solidFill>
                  <a:schemeClr val="accent4"/>
                </a:solidFill>
              </a:rPr>
              <a:t>60%</a:t>
            </a:r>
            <a:r>
              <a:rPr lang="en-US" dirty="0" smtClean="0"/>
              <a:t> of Kenyan households have an </a:t>
            </a:r>
            <a:r>
              <a:rPr lang="en-US" b="1" dirty="0" smtClean="0">
                <a:solidFill>
                  <a:schemeClr val="accent4"/>
                </a:solidFill>
              </a:rPr>
              <a:t>improved source of drinking water</a:t>
            </a:r>
            <a:r>
              <a:rPr lang="en-US" dirty="0" smtClean="0"/>
              <a:t>, i.e., piped water or public taps. </a:t>
            </a:r>
            <a:br>
              <a:rPr lang="en-US" dirty="0" smtClean="0"/>
            </a:br>
            <a:endParaRPr lang="en-US" dirty="0" smtClean="0"/>
          </a:p>
          <a:p>
            <a:pPr algn="ctr">
              <a:buFontTx/>
              <a:buNone/>
              <a:defRPr/>
            </a:pPr>
            <a:r>
              <a:rPr lang="en-US" b="1" dirty="0" smtClean="0">
                <a:solidFill>
                  <a:schemeClr val="accent4"/>
                </a:solidFill>
              </a:rPr>
              <a:t>89% </a:t>
            </a:r>
            <a:r>
              <a:rPr lang="en-US" dirty="0" smtClean="0"/>
              <a:t>of households in </a:t>
            </a:r>
            <a:r>
              <a:rPr lang="en-US" b="1" dirty="0" smtClean="0">
                <a:solidFill>
                  <a:schemeClr val="accent4"/>
                </a:solidFill>
              </a:rPr>
              <a:t>urban areas </a:t>
            </a:r>
            <a:r>
              <a:rPr lang="en-US" dirty="0" smtClean="0"/>
              <a:t>have an improved source of drinking water compared to </a:t>
            </a:r>
            <a:r>
              <a:rPr lang="en-US" b="1" dirty="0" smtClean="0">
                <a:solidFill>
                  <a:schemeClr val="accent4"/>
                </a:solidFill>
              </a:rPr>
              <a:t>51% in rural areas</a:t>
            </a:r>
            <a:r>
              <a:rPr lang="en-US" dirty="0" smtClean="0">
                <a:solidFill>
                  <a:schemeClr val="accent6"/>
                </a:solidFill>
              </a:rPr>
              <a:t>.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4100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2010 MIS-Division of Malaria Control, KNBS, and ICF Macro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Sanitation</a:t>
            </a:r>
          </a:p>
        </p:txBody>
      </p:sp>
      <p:graphicFrame>
        <p:nvGraphicFramePr>
          <p:cNvPr id="5123" name="Content Placeholder 10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presentationml/2006/ole">
            <p:oleObj spid="_x0000_s5123" r:id="rId4" imgW="8230313" imgH="4523624" progId="Excel.Sheet.8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447800"/>
            <a:ext cx="23622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of households with improved toilets</a:t>
            </a:r>
          </a:p>
        </p:txBody>
      </p:sp>
      <p:sp>
        <p:nvSpPr>
          <p:cNvPr id="5125" name="Date Placeholder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2010 MIS-Division of Malaria Control, KNBS, and ICF Macro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Electricity</a:t>
            </a:r>
          </a:p>
        </p:txBody>
      </p:sp>
      <p:sp>
        <p:nvSpPr>
          <p:cNvPr id="6147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2010 MIS-Division of Malaria Control, KNBS, and ICF Macro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149" name="Content Placeholder 10"/>
          <p:cNvGraphicFramePr>
            <a:graphicFrameLocks/>
          </p:cNvGraphicFramePr>
          <p:nvPr/>
        </p:nvGraphicFramePr>
        <p:xfrm>
          <a:off x="381000" y="1447800"/>
          <a:ext cx="8229600" cy="4525963"/>
        </p:xfrm>
        <a:graphic>
          <a:graphicData uri="http://schemas.openxmlformats.org/presentationml/2006/ole">
            <p:oleObj spid="_x0000_s6149" r:id="rId4" imgW="8230313" imgH="4523624" progId="Excel.Shee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3900" smtClean="0"/>
              <a:t>Household Durable Goods and Possessions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219200"/>
            <a:ext cx="21336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of households owning the following goods </a:t>
            </a:r>
          </a:p>
        </p:txBody>
      </p:sp>
      <p:graphicFrame>
        <p:nvGraphicFramePr>
          <p:cNvPr id="7172" name="Chart 7"/>
          <p:cNvGraphicFramePr>
            <a:graphicFrameLocks/>
          </p:cNvGraphicFramePr>
          <p:nvPr/>
        </p:nvGraphicFramePr>
        <p:xfrm>
          <a:off x="685800" y="1397000"/>
          <a:ext cx="8001000" cy="4927600"/>
        </p:xfrm>
        <a:graphic>
          <a:graphicData uri="http://schemas.openxmlformats.org/presentationml/2006/ole">
            <p:oleObj spid="_x0000_s7172" r:id="rId4" imgW="7998645" imgH="4932091" progId="Excel.Sheet.8">
              <p:embed/>
            </p:oleObj>
          </a:graphicData>
        </a:graphic>
      </p:graphicFrame>
      <p:sp>
        <p:nvSpPr>
          <p:cNvPr id="7173" name="Date Placeholder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2010 MIS-Division of Malaria Control, KNBS, and ICF Macro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Wealth Index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Wealth is determined by scoring households based on a set of characteristics, including ownership of various consumer goods.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Households are then ranked, from lowest score to highest score.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This list is then separated into 5 equal pieces (or quintiles) each representing 20% of the population.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Households in the highest quintile may not be “rich” but they are of higher socioeconomic status than the other 80% of households in the country.</a:t>
            </a:r>
          </a:p>
        </p:txBody>
      </p:sp>
      <p:sp>
        <p:nvSpPr>
          <p:cNvPr id="8196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2010 MIS-Division of Malaria Control, KNBS, and ICF Macro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title"/>
          </p:nvPr>
        </p:nvSpPr>
        <p:spPr>
          <a:xfrm>
            <a:off x="76200" y="304800"/>
            <a:ext cx="8991600" cy="762000"/>
          </a:xfrm>
        </p:spPr>
        <p:txBody>
          <a:bodyPr/>
          <a:lstStyle/>
          <a:p>
            <a:pPr eaLnBrk="1" hangingPunct="1"/>
            <a:r>
              <a:rPr lang="en-US" smtClean="0"/>
              <a:t>Wealth Index</a:t>
            </a:r>
          </a:p>
        </p:txBody>
      </p:sp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0" y="3657600"/>
            <a:ext cx="9144000" cy="1447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4400">
              <a:solidFill>
                <a:schemeClr val="tx2"/>
              </a:solidFill>
              <a:latin typeface="Gill Sans Std"/>
            </a:endParaRP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381000" y="1447800"/>
            <a:ext cx="84740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latin typeface="+mn-lt"/>
                <a:cs typeface="Arial" charset="0"/>
              </a:rPr>
              <a:t>Most </a:t>
            </a:r>
            <a:r>
              <a:rPr lang="en-US" sz="3200" b="1" dirty="0">
                <a:solidFill>
                  <a:schemeClr val="accent4"/>
                </a:solidFill>
                <a:latin typeface="+mn-lt"/>
                <a:cs typeface="Arial" charset="0"/>
              </a:rPr>
              <a:t>rich</a:t>
            </a:r>
            <a:r>
              <a:rPr lang="en-US" sz="3200" b="1" dirty="0">
                <a:latin typeface="+mn-lt"/>
                <a:cs typeface="Arial" charset="0"/>
              </a:rPr>
              <a:t> households are in </a:t>
            </a:r>
            <a:r>
              <a:rPr lang="en-US" sz="3200" b="1" dirty="0">
                <a:solidFill>
                  <a:schemeClr val="accent4"/>
                </a:solidFill>
                <a:latin typeface="+mn-lt"/>
                <a:cs typeface="Arial" charset="0"/>
              </a:rPr>
              <a:t>urban</a:t>
            </a:r>
            <a:r>
              <a:rPr lang="en-US" sz="3200" b="1" dirty="0">
                <a:latin typeface="+mn-lt"/>
                <a:cs typeface="Arial" charset="0"/>
              </a:rPr>
              <a:t> areas, while the </a:t>
            </a:r>
            <a:r>
              <a:rPr lang="en-US" sz="3200" b="1" dirty="0">
                <a:solidFill>
                  <a:schemeClr val="accent4"/>
                </a:solidFill>
                <a:latin typeface="+mn-lt"/>
                <a:cs typeface="Arial" charset="0"/>
              </a:rPr>
              <a:t>poorest</a:t>
            </a:r>
            <a:r>
              <a:rPr lang="en-US" sz="3200" b="1" dirty="0">
                <a:solidFill>
                  <a:schemeClr val="accent3"/>
                </a:solidFill>
                <a:latin typeface="+mn-lt"/>
                <a:cs typeface="Arial" charset="0"/>
              </a:rPr>
              <a:t> </a:t>
            </a:r>
            <a:r>
              <a:rPr lang="en-US" sz="3200" b="1" dirty="0">
                <a:latin typeface="+mn-lt"/>
                <a:cs typeface="Arial" charset="0"/>
              </a:rPr>
              <a:t>households are more often in </a:t>
            </a:r>
            <a:r>
              <a:rPr lang="en-US" sz="3200" b="1" dirty="0">
                <a:solidFill>
                  <a:schemeClr val="accent4"/>
                </a:solidFill>
                <a:latin typeface="+mn-lt"/>
                <a:cs typeface="Arial" charset="0"/>
              </a:rPr>
              <a:t>rural</a:t>
            </a:r>
            <a:r>
              <a:rPr lang="en-US" sz="3200" b="1" dirty="0">
                <a:latin typeface="+mn-lt"/>
                <a:cs typeface="Arial" charset="0"/>
              </a:rPr>
              <a:t> areas.</a:t>
            </a:r>
          </a:p>
          <a:p>
            <a:pPr algn="ctr">
              <a:defRPr/>
            </a:pPr>
            <a:endParaRPr lang="en-US" sz="3200" b="1" dirty="0">
              <a:latin typeface="+mn-lt"/>
              <a:cs typeface="Arial" charset="0"/>
            </a:endParaRPr>
          </a:p>
          <a:p>
            <a:pPr algn="ctr">
              <a:defRPr/>
            </a:pPr>
            <a:r>
              <a:rPr lang="en-US" sz="3200" b="1" dirty="0">
                <a:latin typeface="+mn-lt"/>
                <a:cs typeface="Arial" charset="0"/>
              </a:rPr>
              <a:t>The </a:t>
            </a:r>
            <a:r>
              <a:rPr lang="en-US" sz="3200" b="1" dirty="0" smtClean="0">
                <a:latin typeface="+mn-lt"/>
                <a:cs typeface="Arial" charset="0"/>
              </a:rPr>
              <a:t>zone with the highest proportions of </a:t>
            </a:r>
            <a:r>
              <a:rPr lang="en-US" sz="3200" b="1" dirty="0">
                <a:latin typeface="+mn-lt"/>
                <a:cs typeface="Arial" charset="0"/>
              </a:rPr>
              <a:t>the </a:t>
            </a:r>
            <a:r>
              <a:rPr lang="en-US" sz="3200" b="1" dirty="0">
                <a:solidFill>
                  <a:schemeClr val="accent4"/>
                </a:solidFill>
                <a:latin typeface="+mn-lt"/>
                <a:cs typeface="Arial" charset="0"/>
              </a:rPr>
              <a:t>poorest</a:t>
            </a:r>
            <a:r>
              <a:rPr lang="en-US" sz="3200" b="1" dirty="0">
                <a:latin typeface="+mn-lt"/>
                <a:cs typeface="Arial" charset="0"/>
              </a:rPr>
              <a:t> people </a:t>
            </a:r>
            <a:r>
              <a:rPr lang="en-US" sz="3200" b="1" dirty="0" smtClean="0">
                <a:latin typeface="+mn-lt"/>
                <a:cs typeface="Arial" charset="0"/>
              </a:rPr>
              <a:t>is the </a:t>
            </a:r>
            <a:r>
              <a:rPr lang="en-US" sz="3200" b="1" dirty="0" smtClean="0">
                <a:solidFill>
                  <a:schemeClr val="accent4"/>
                </a:solidFill>
                <a:latin typeface="+mn-lt"/>
                <a:cs typeface="Arial" charset="0"/>
              </a:rPr>
              <a:t>semi-arid </a:t>
            </a:r>
            <a:r>
              <a:rPr lang="en-US" sz="3200" b="1" dirty="0" smtClean="0">
                <a:latin typeface="+mn-lt"/>
                <a:cs typeface="Arial" charset="0"/>
              </a:rPr>
              <a:t>zone</a:t>
            </a:r>
            <a:r>
              <a:rPr lang="en-US" sz="3200" b="1" dirty="0" smtClean="0">
                <a:cs typeface="Arial" charset="0"/>
              </a:rPr>
              <a:t> </a:t>
            </a:r>
            <a:r>
              <a:rPr lang="en-US" sz="3200" b="1" dirty="0" smtClean="0">
                <a:latin typeface="+mn-lt"/>
                <a:cs typeface="Arial" charset="0"/>
              </a:rPr>
              <a:t>(</a:t>
            </a:r>
            <a:r>
              <a:rPr lang="en-US" sz="3200" b="1" dirty="0">
                <a:latin typeface="+mn-lt"/>
                <a:cs typeface="Arial" charset="0"/>
              </a:rPr>
              <a:t>33% in the lowest </a:t>
            </a:r>
            <a:r>
              <a:rPr lang="en-US" sz="3200" b="1" dirty="0" smtClean="0">
                <a:latin typeface="+mn-lt"/>
                <a:cs typeface="Arial" charset="0"/>
              </a:rPr>
              <a:t>quintile) </a:t>
            </a:r>
            <a:r>
              <a:rPr lang="en-US" sz="3200" b="1" dirty="0">
                <a:latin typeface="+mn-lt"/>
                <a:cs typeface="Arial" charset="0"/>
              </a:rPr>
              <a:t>and the </a:t>
            </a:r>
            <a:r>
              <a:rPr lang="en-US" sz="3200" b="1" dirty="0" smtClean="0">
                <a:latin typeface="+mn-lt"/>
                <a:cs typeface="Arial" charset="0"/>
              </a:rPr>
              <a:t>zone with the largest </a:t>
            </a:r>
            <a:r>
              <a:rPr lang="en-US" sz="3200" b="1" dirty="0">
                <a:latin typeface="+mn-lt"/>
                <a:cs typeface="Arial" charset="0"/>
              </a:rPr>
              <a:t>proportion of </a:t>
            </a:r>
            <a:r>
              <a:rPr lang="en-US" sz="3200" b="1" dirty="0">
                <a:solidFill>
                  <a:schemeClr val="accent4"/>
                </a:solidFill>
                <a:latin typeface="+mn-lt"/>
                <a:cs typeface="Arial" charset="0"/>
              </a:rPr>
              <a:t>wealthy </a:t>
            </a:r>
            <a:r>
              <a:rPr lang="en-US" sz="3200" b="1" dirty="0">
                <a:latin typeface="+mn-lt"/>
                <a:cs typeface="Arial" charset="0"/>
              </a:rPr>
              <a:t>households </a:t>
            </a:r>
            <a:r>
              <a:rPr lang="en-US" sz="3200" b="1" dirty="0" smtClean="0">
                <a:latin typeface="+mn-lt"/>
                <a:cs typeface="Arial" charset="0"/>
              </a:rPr>
              <a:t> is the</a:t>
            </a:r>
            <a:r>
              <a:rPr lang="en-US" sz="3200" dirty="0" smtClean="0">
                <a:latin typeface="+mn-lt"/>
                <a:cs typeface="Arial" charset="0"/>
              </a:rPr>
              <a:t> </a:t>
            </a:r>
            <a:r>
              <a:rPr lang="en-US" sz="3200" b="1" dirty="0">
                <a:solidFill>
                  <a:schemeClr val="accent4"/>
                </a:solidFill>
                <a:latin typeface="+mn-lt"/>
                <a:cs typeface="Arial" charset="0"/>
              </a:rPr>
              <a:t>l</a:t>
            </a:r>
            <a:r>
              <a:rPr lang="en-US" sz="3200" b="1" dirty="0" smtClean="0">
                <a:solidFill>
                  <a:schemeClr val="accent4"/>
                </a:solidFill>
                <a:latin typeface="+mn-lt"/>
                <a:cs typeface="Arial" charset="0"/>
              </a:rPr>
              <a:t>ow </a:t>
            </a:r>
            <a:r>
              <a:rPr lang="en-US" sz="3200" b="1" dirty="0">
                <a:solidFill>
                  <a:schemeClr val="accent4"/>
                </a:solidFill>
                <a:latin typeface="+mn-lt"/>
                <a:cs typeface="Arial" charset="0"/>
              </a:rPr>
              <a:t>risk </a:t>
            </a:r>
            <a:r>
              <a:rPr lang="en-US" sz="3200" b="1" dirty="0" smtClean="0">
                <a:cs typeface="Arial" charset="0"/>
              </a:rPr>
              <a:t>zone </a:t>
            </a:r>
            <a:r>
              <a:rPr lang="en-US" sz="3200" b="1" dirty="0" smtClean="0">
                <a:latin typeface="+mn-lt"/>
                <a:cs typeface="Arial" charset="0"/>
              </a:rPr>
              <a:t>(</a:t>
            </a:r>
            <a:r>
              <a:rPr lang="en-US" sz="3200" b="1" dirty="0">
                <a:latin typeface="+mn-lt"/>
                <a:cs typeface="Arial" charset="0"/>
              </a:rPr>
              <a:t>39% in the highest quintile).</a:t>
            </a:r>
          </a:p>
        </p:txBody>
      </p:sp>
      <p:sp>
        <p:nvSpPr>
          <p:cNvPr id="9221" name="Date Placeholder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2010 MIS-Division of Malaria Control, KNBS, and ICF Macro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828800"/>
            <a:ext cx="4038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dirty="0" smtClean="0"/>
              <a:t>Household Characteristics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Drinking Water, Electricity and Sanitation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Ownership of Goods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Wealth </a:t>
            </a:r>
          </a:p>
          <a:p>
            <a:pPr eaLnBrk="1" hangingPunct="1">
              <a:defRPr/>
            </a:pPr>
            <a:r>
              <a:rPr lang="en-US" sz="2000" b="1" dirty="0" smtClean="0">
                <a:solidFill>
                  <a:schemeClr val="accent4"/>
                </a:solidFill>
              </a:rPr>
              <a:t>Respondent Characteristics</a:t>
            </a:r>
          </a:p>
          <a:p>
            <a:pPr lvl="1" eaLnBrk="1" hangingPunct="1">
              <a:defRPr/>
            </a:pPr>
            <a:r>
              <a:rPr lang="en-US" sz="2000" b="1" dirty="0" smtClean="0">
                <a:solidFill>
                  <a:schemeClr val="accent4"/>
                </a:solidFill>
              </a:rPr>
              <a:t>Education and literacy</a:t>
            </a:r>
          </a:p>
        </p:txBody>
      </p:sp>
      <p:sp>
        <p:nvSpPr>
          <p:cNvPr id="10244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Household and Respondent Characteristics</a:t>
            </a:r>
          </a:p>
        </p:txBody>
      </p:sp>
      <p:sp>
        <p:nvSpPr>
          <p:cNvPr id="10245" name="Date Placeholder 7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2010 MIS-Division of Malaria Control, KNBS, and ICF Macro </a:t>
            </a:r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2">
      <a:dk1>
        <a:srgbClr val="003E75"/>
      </a:dk1>
      <a:lt1>
        <a:sysClr val="window" lastClr="FFFFFF"/>
      </a:lt1>
      <a:dk2>
        <a:srgbClr val="007DEA"/>
      </a:dk2>
      <a:lt2>
        <a:srgbClr val="60B5FF"/>
      </a:lt2>
      <a:accent1>
        <a:srgbClr val="7F7F7F"/>
      </a:accent1>
      <a:accent2>
        <a:srgbClr val="007DEA"/>
      </a:accent2>
      <a:accent3>
        <a:srgbClr val="60B5FF"/>
      </a:accent3>
      <a:accent4>
        <a:srgbClr val="A7D6FF"/>
      </a:accent4>
      <a:accent5>
        <a:srgbClr val="D6ECFF"/>
      </a:accent5>
      <a:accent6>
        <a:srgbClr val="FFFFFF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2113</TotalTime>
  <Words>421</Words>
  <Application>Microsoft Office PowerPoint</Application>
  <PresentationFormat>On-screen Show (4:3)</PresentationFormat>
  <Paragraphs>71</Paragraphs>
  <Slides>12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Default Design</vt:lpstr>
      <vt:lpstr>Microsoft Office Excel 97-2003 Worksheet</vt:lpstr>
      <vt:lpstr>Worksheet</vt:lpstr>
      <vt:lpstr>Slide 1</vt:lpstr>
      <vt:lpstr>Household and Respondent Characteristics</vt:lpstr>
      <vt:lpstr>Drinking Water</vt:lpstr>
      <vt:lpstr>Sanitation</vt:lpstr>
      <vt:lpstr>Electricity</vt:lpstr>
      <vt:lpstr>Household Durable Goods and Possessions</vt:lpstr>
      <vt:lpstr>Wealth Index</vt:lpstr>
      <vt:lpstr>Wealth Index</vt:lpstr>
      <vt:lpstr>Household and Respondent Characteristics</vt:lpstr>
      <vt:lpstr>Educational Level of Respondents</vt:lpstr>
      <vt:lpstr>Women’s Literacy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Hannah Guedenet;Erica.Nybro</dc:creator>
  <cp:lastModifiedBy>Administrator</cp:lastModifiedBy>
  <cp:revision>130</cp:revision>
  <dcterms:created xsi:type="dcterms:W3CDTF">2005-10-11T14:32:07Z</dcterms:created>
  <dcterms:modified xsi:type="dcterms:W3CDTF">2012-05-09T17:56:29Z</dcterms:modified>
</cp:coreProperties>
</file>