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22" r:id="rId2"/>
    <p:sldId id="392" r:id="rId3"/>
    <p:sldId id="380" r:id="rId4"/>
    <p:sldId id="381" r:id="rId5"/>
    <p:sldId id="382" r:id="rId6"/>
    <p:sldId id="383" r:id="rId7"/>
    <p:sldId id="385" r:id="rId8"/>
    <p:sldId id="389" r:id="rId9"/>
    <p:sldId id="393" r:id="rId10"/>
    <p:sldId id="367" r:id="rId11"/>
    <p:sldId id="390" r:id="rId12"/>
    <p:sldId id="368" r:id="rId13"/>
    <p:sldId id="37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Sheet1!$A$2:$A$11</c:f>
              <c:strCache>
                <c:ptCount val="10"/>
                <c:pt idx="0">
                  <c:v>3-5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 years</c:v>
                </c:pt>
                <c:pt idx="6">
                  <c:v>3 years</c:v>
                </c:pt>
                <c:pt idx="7">
                  <c:v>4 years</c:v>
                </c:pt>
                <c:pt idx="8">
                  <c:v>5-9 years</c:v>
                </c:pt>
                <c:pt idx="9">
                  <c:v>10-14 years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</c:v>
                </c:pt>
                <c:pt idx="1">
                  <c:v>10</c:v>
                </c:pt>
                <c:pt idx="2">
                  <c:v>8</c:v>
                </c:pt>
                <c:pt idx="3">
                  <c:v>11</c:v>
                </c:pt>
                <c:pt idx="4">
                  <c:v>11</c:v>
                </c:pt>
                <c:pt idx="5">
                  <c:v>13</c:v>
                </c:pt>
                <c:pt idx="6">
                  <c:v>14</c:v>
                </c:pt>
                <c:pt idx="7">
                  <c:v>14</c:v>
                </c:pt>
                <c:pt idx="8">
                  <c:v>17</c:v>
                </c:pt>
                <c:pt idx="9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Blood smear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3-5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 years</c:v>
                </c:pt>
                <c:pt idx="6">
                  <c:v>3 years</c:v>
                </c:pt>
                <c:pt idx="7">
                  <c:v>4 years</c:v>
                </c:pt>
                <c:pt idx="8">
                  <c:v>5-9 years</c:v>
                </c:pt>
                <c:pt idx="9">
                  <c:v>10-14 years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6</c:v>
                </c:pt>
                <c:pt idx="4">
                  <c:v>6</c:v>
                </c:pt>
                <c:pt idx="5">
                  <c:v>9</c:v>
                </c:pt>
                <c:pt idx="6">
                  <c:v>10</c:v>
                </c:pt>
                <c:pt idx="7">
                  <c:v>10</c:v>
                </c:pt>
                <c:pt idx="8">
                  <c:v>13</c:v>
                </c:pt>
                <c:pt idx="9">
                  <c:v>13</c:v>
                </c:pt>
              </c:numCache>
            </c:numRef>
          </c:val>
        </c:ser>
        <c:dLbls>
          <c:showVal val="1"/>
        </c:dLbls>
        <c:overlap val="-25"/>
        <c:axId val="83002112"/>
        <c:axId val="83003648"/>
      </c:barChart>
      <c:catAx>
        <c:axId val="830021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3003648"/>
        <c:crosses val="autoZero"/>
        <c:auto val="1"/>
        <c:lblAlgn val="ctr"/>
        <c:lblOffset val="100"/>
        <c:tickLblSkip val="1"/>
        <c:tickMarkSkip val="1"/>
      </c:catAx>
      <c:valAx>
        <c:axId val="83003648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830021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plotArea>
      <c:layout>
        <c:manualLayout>
          <c:layoutTarget val="inner"/>
          <c:xMode val="edge"/>
          <c:yMode val="edge"/>
          <c:x val="4.0816326530612934E-3"/>
          <c:y val="0.23932686962338987"/>
          <c:w val="0.97959183673470274"/>
          <c:h val="0.55968351220033163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9"/>
            <c:spPr>
              <a:solidFill>
                <a:schemeClr val="tx2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2402"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Urban</c:v>
                </c:pt>
                <c:pt idx="1">
                  <c:v>Rural</c:v>
                </c:pt>
                <c:pt idx="3">
                  <c:v>Lowest</c:v>
                </c:pt>
                <c:pt idx="4">
                  <c:v>Second</c:v>
                </c:pt>
                <c:pt idx="5">
                  <c:v>Middle</c:v>
                </c:pt>
                <c:pt idx="6">
                  <c:v>Fourth</c:v>
                </c:pt>
                <c:pt idx="7">
                  <c:v>Highest</c:v>
                </c:pt>
                <c:pt idx="9">
                  <c:v>Total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</c:v>
                </c:pt>
                <c:pt idx="1">
                  <c:v>12</c:v>
                </c:pt>
                <c:pt idx="3">
                  <c:v>15</c:v>
                </c:pt>
                <c:pt idx="4">
                  <c:v>15</c:v>
                </c:pt>
                <c:pt idx="5">
                  <c:v>13</c:v>
                </c:pt>
                <c:pt idx="6">
                  <c:v>8</c:v>
                </c:pt>
                <c:pt idx="7">
                  <c:v>3</c:v>
                </c:pt>
                <c:pt idx="9">
                  <c:v>11</c:v>
                </c:pt>
              </c:numCache>
            </c:numRef>
          </c:val>
        </c:ser>
        <c:dLbls>
          <c:showVal val="1"/>
        </c:dLbls>
        <c:gapWidth val="74"/>
        <c:axId val="83810560"/>
        <c:axId val="83816448"/>
      </c:barChart>
      <c:catAx>
        <c:axId val="838105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83816448"/>
        <c:crosses val="autoZero"/>
        <c:auto val="1"/>
        <c:lblAlgn val="ctr"/>
        <c:lblOffset val="100"/>
        <c:tickLblSkip val="1"/>
        <c:tickMarkSkip val="1"/>
      </c:catAx>
      <c:valAx>
        <c:axId val="83816448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83810560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620029455081002E-2"/>
          <c:y val="0.18252512474242352"/>
          <c:w val="0.96759941089838075"/>
          <c:h val="0.6801881070878051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2402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RDT positive</c:v>
                </c:pt>
                <c:pt idx="1">
                  <c:v>Slide positive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RDT positive</c:v>
                </c:pt>
                <c:pt idx="1">
                  <c:v>Slide positive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12</c:v>
                </c:pt>
                <c:pt idx="1">
                  <c:v>8</c:v>
                </c:pt>
              </c:numCache>
            </c:numRef>
          </c:val>
        </c:ser>
        <c:dLbls>
          <c:showVal val="1"/>
        </c:dLbls>
        <c:overlap val="-25"/>
        <c:axId val="119052928"/>
        <c:axId val="119075200"/>
      </c:barChart>
      <c:catAx>
        <c:axId val="1190529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2000"/>
            </a:pPr>
            <a:endParaRPr lang="en-US"/>
          </a:p>
        </c:txPr>
        <c:crossAx val="119075200"/>
        <c:crosses val="autoZero"/>
        <c:auto val="1"/>
        <c:lblAlgn val="ctr"/>
        <c:lblOffset val="100"/>
        <c:tickLblSkip val="1"/>
        <c:tickMarkSkip val="1"/>
      </c:catAx>
      <c:valAx>
        <c:axId val="119075200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19052928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layout>
        <c:manualLayout>
          <c:xMode val="edge"/>
          <c:yMode val="edge"/>
          <c:x val="0.39906775828279217"/>
          <c:y val="9.1573917697240464E-2"/>
          <c:w val="0.19891885936938294"/>
          <c:h val="7.060144755690725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4.4975929516348184E-2"/>
          <c:y val="2.0481678670380386E-2"/>
          <c:w val="0.52889985032862996"/>
          <c:h val="0.9061504390049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5651024149619547"/>
                  <c:y val="0.1305280660575375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Moderate </a:t>
                    </a:r>
                    <a:r>
                      <a:rPr lang="en-US" dirty="0" err="1" smtClean="0"/>
                      <a:t>anaemia</a:t>
                    </a:r>
                    <a:endParaRPr lang="en-US" dirty="0" smtClean="0"/>
                  </a:p>
                  <a:p>
                    <a:pPr>
                      <a:defRPr/>
                    </a:pPr>
                    <a:r>
                      <a:rPr lang="en-US" baseline="0" dirty="0" smtClean="0"/>
                      <a:t>24%</a:t>
                    </a:r>
                    <a:endParaRPr lang="en-US" dirty="0"/>
                  </a:p>
                </c:rich>
              </c:tx>
              <c:numFmt formatCode="0" sourceLinked="0"/>
              <c:spPr/>
              <c:dLblPos val="bestFit"/>
            </c:dLbl>
            <c:dLbl>
              <c:idx val="1"/>
              <c:layout>
                <c:manualLayout>
                  <c:x val="-1.6015774410108301E-2"/>
                  <c:y val="3.5193224502907544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Severe </a:t>
                    </a:r>
                    <a:r>
                      <a:rPr lang="en-US" dirty="0" err="1" smtClean="0"/>
                      <a:t>anaemia</a:t>
                    </a:r>
                    <a:endParaRPr lang="en-US" dirty="0" smtClean="0"/>
                  </a:p>
                  <a:p>
                    <a:pPr>
                      <a:defRPr/>
                    </a:pPr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numFmt formatCode="0" sourceLinked="0"/>
              <c:spPr/>
              <c:dLblPos val="bestFit"/>
            </c:dLbl>
            <c:dLbl>
              <c:idx val="2"/>
              <c:layout>
                <c:manualLayout>
                  <c:x val="0.1355525659795036"/>
                  <c:y val="-8.4027744822828127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No </a:t>
                    </a:r>
                    <a:r>
                      <a:rPr lang="en-US" dirty="0" err="1" smtClean="0"/>
                      <a:t>anaemia</a:t>
                    </a:r>
                    <a:endParaRPr lang="en-US" dirty="0" smtClean="0"/>
                  </a:p>
                  <a:p>
                    <a:pPr>
                      <a:defRPr/>
                    </a:pPr>
                    <a:r>
                      <a:rPr lang="en-US" dirty="0" smtClean="0"/>
                      <a:t>74%</a:t>
                    </a:r>
                    <a:endParaRPr lang="en-US" dirty="0"/>
                  </a:p>
                </c:rich>
              </c:tx>
              <c:numFmt formatCode="0" sourceLinked="0"/>
              <c:spPr/>
              <c:dLblPos val="bestFit"/>
            </c:dLbl>
            <c:dLbl>
              <c:idx val="3"/>
              <c:layout>
                <c:manualLayout>
                  <c:x val="0.13063278453829641"/>
                  <c:y val="-0.1925663502121000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NO anemia</a:t>
                    </a:r>
                  </a:p>
                  <a:p>
                    <a:pPr>
                      <a:defRPr/>
                    </a:pPr>
                    <a:r>
                      <a:rPr lang="en-US" dirty="0" smtClean="0"/>
                      <a:t>37%</a:t>
                    </a:r>
                    <a:endParaRPr lang="en-US" dirty="0"/>
                  </a:p>
                </c:rich>
              </c:tx>
              <c:numFmt formatCode="0" sourceLinked="0"/>
              <c:spPr/>
              <c:dLblPos val="bestFit"/>
            </c:dLbl>
            <c:dLbl>
              <c:idx val="4"/>
              <c:delete val="1"/>
            </c:dLbl>
            <c:dLbl>
              <c:idx val="5"/>
              <c:delete val="1"/>
            </c:dLbl>
            <c:numFmt formatCode="0" sourceLinked="0"/>
            <c:showCatName val="1"/>
            <c:showPercent val="1"/>
            <c:showLeaderLines val="1"/>
          </c:dLbls>
          <c:cat>
            <c:strRef>
              <c:f>Sheet1!$A$3:$A$5</c:f>
              <c:strCache>
                <c:ptCount val="3"/>
                <c:pt idx="0">
                  <c:v>Moderate</c:v>
                </c:pt>
                <c:pt idx="1">
                  <c:v>Severe</c:v>
                </c:pt>
                <c:pt idx="2">
                  <c:v>No anemia</c:v>
                </c:pt>
              </c:strCache>
            </c:strRef>
          </c:cat>
          <c:val>
            <c:numRef>
              <c:f>Sheet1!$B$3:$B$5</c:f>
              <c:numCache>
                <c:formatCode>General</c:formatCode>
                <c:ptCount val="3"/>
                <c:pt idx="0">
                  <c:v>24</c:v>
                </c:pt>
                <c:pt idx="1">
                  <c:v>3</c:v>
                </c:pt>
                <c:pt idx="2">
                  <c:v>74</c:v>
                </c:pt>
              </c:numCache>
            </c:numRef>
          </c:val>
        </c:ser>
        <c:dLbls>
          <c:showCatName val="1"/>
          <c:showPercent val="1"/>
        </c:dLbls>
        <c:firstSliceAng val="18"/>
      </c:pieChart>
      <c:spPr>
        <a:noFill/>
        <a:ln w="25406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Moderate</c:v>
                </c:pt>
              </c:strCache>
            </c:strRef>
          </c:tx>
          <c:dLbls>
            <c:numFmt formatCode="0" sourceLinked="0"/>
            <c:showVal val="1"/>
          </c:dLbls>
          <c:cat>
            <c:strRef>
              <c:f>Sheet1!$A$2:$A$10</c:f>
              <c:strCache>
                <c:ptCount val="9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 years</c:v>
                </c:pt>
                <c:pt idx="5">
                  <c:v>3 years</c:v>
                </c:pt>
                <c:pt idx="6">
                  <c:v>4 years</c:v>
                </c:pt>
                <c:pt idx="7">
                  <c:v>5-9 years</c:v>
                </c:pt>
                <c:pt idx="8">
                  <c:v>10-14 years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56</c:v>
                </c:pt>
                <c:pt idx="1">
                  <c:v>56</c:v>
                </c:pt>
                <c:pt idx="2">
                  <c:v>58</c:v>
                </c:pt>
                <c:pt idx="3">
                  <c:v>52</c:v>
                </c:pt>
                <c:pt idx="4">
                  <c:v>42</c:v>
                </c:pt>
                <c:pt idx="5">
                  <c:v>34</c:v>
                </c:pt>
                <c:pt idx="6">
                  <c:v>27</c:v>
                </c:pt>
                <c:pt idx="7">
                  <c:v>17</c:v>
                </c:pt>
                <c:pt idx="8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Severe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6-8</c:v>
                </c:pt>
                <c:pt idx="1">
                  <c:v>9-11</c:v>
                </c:pt>
                <c:pt idx="2">
                  <c:v>12-17</c:v>
                </c:pt>
                <c:pt idx="3">
                  <c:v>18-23</c:v>
                </c:pt>
                <c:pt idx="4">
                  <c:v>2 years</c:v>
                </c:pt>
                <c:pt idx="5">
                  <c:v>3 years</c:v>
                </c:pt>
                <c:pt idx="6">
                  <c:v>4 years</c:v>
                </c:pt>
                <c:pt idx="7">
                  <c:v>5-9 years</c:v>
                </c:pt>
                <c:pt idx="8">
                  <c:v>10-14 years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7</c:v>
                </c:pt>
                <c:pt idx="1">
                  <c:v>5</c:v>
                </c:pt>
                <c:pt idx="2">
                  <c:v>8</c:v>
                </c:pt>
                <c:pt idx="3">
                  <c:v>6</c:v>
                </c:pt>
                <c:pt idx="4">
                  <c:v>6</c:v>
                </c:pt>
                <c:pt idx="5">
                  <c:v>4</c:v>
                </c:pt>
                <c:pt idx="6">
                  <c:v>3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</c:ser>
        <c:dLbls>
          <c:showVal val="1"/>
        </c:dLbls>
        <c:overlap val="100"/>
        <c:axId val="119258112"/>
        <c:axId val="119276288"/>
      </c:barChart>
      <c:catAx>
        <c:axId val="1192581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9276288"/>
        <c:crosses val="autoZero"/>
        <c:auto val="1"/>
        <c:lblAlgn val="ctr"/>
        <c:lblOffset val="100"/>
        <c:tickLblSkip val="1"/>
        <c:tickMarkSkip val="1"/>
      </c:catAx>
      <c:valAx>
        <c:axId val="119276288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192581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D316D0-4056-449A-8EE9-495B3BA95F2A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229244-7FC2-4333-B034-FE1D30C60B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B0F5F-A73F-491D-8108-3B65FF4C55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1AEE85-7C52-4CE4-A2EE-C570AC2458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577255-CD1C-4FE4-9362-CF6159AC7D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7FB87-AF2B-4E01-A444-4C67D8397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A1C95B-F4DE-494C-B86D-4019DBD46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609600" y="6096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 dirty="0" smtClean="0">
                <a:latin typeface="Calibri" pitchFamily="34" charset="0"/>
              </a:rPr>
              <a:t>Malaria and </a:t>
            </a:r>
            <a:r>
              <a:rPr lang="en-US" sz="3600" b="1" dirty="0" err="1" smtClean="0">
                <a:latin typeface="Calibri" pitchFamily="34" charset="0"/>
              </a:rPr>
              <a:t>Anaemia</a:t>
            </a:r>
            <a:r>
              <a:rPr lang="en-US" sz="3600" b="1" dirty="0" smtClean="0">
                <a:latin typeface="Calibri" pitchFamily="34" charset="0"/>
              </a:rPr>
              <a:t> Prevalence</a:t>
            </a:r>
            <a:endParaRPr lang="en-US" sz="36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600" b="1" dirty="0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6388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2010 Kenya Malaria Indicator Survey</a:t>
            </a:r>
          </a:p>
        </p:txBody>
      </p:sp>
      <p:sp>
        <p:nvSpPr>
          <p:cNvPr id="2052" name="Date Placeholder 6"/>
          <p:cNvSpPr>
            <a:spLocks noGrp="1"/>
          </p:cNvSpPr>
          <p:nvPr>
            <p:ph type="dt" sz="quarter" idx="10"/>
          </p:nvPr>
        </p:nvSpPr>
        <p:spPr>
          <a:xfrm>
            <a:off x="0" y="6324600"/>
            <a:ext cx="3505200" cy="533400"/>
          </a:xfrm>
          <a:noFill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Anemia in Children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279400" y="1803400"/>
          <a:ext cx="7581900" cy="4383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820" name="Text Box 5"/>
          <p:cNvSpPr txBox="1">
            <a:spLocks noChangeArrowheads="1"/>
          </p:cNvSpPr>
          <p:nvPr/>
        </p:nvSpPr>
        <p:spPr bwMode="auto">
          <a:xfrm>
            <a:off x="381000" y="5943600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6 months-14 years with </a:t>
            </a:r>
            <a:r>
              <a:rPr lang="en-US" i="1" dirty="0" err="1" smtClean="0">
                <a:latin typeface="Calibri" pitchFamily="34" charset="0"/>
              </a:rPr>
              <a:t>anaemia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7" name="Text Box 45"/>
          <p:cNvSpPr txBox="1">
            <a:spLocks noChangeArrowheads="1"/>
          </p:cNvSpPr>
          <p:nvPr/>
        </p:nvSpPr>
        <p:spPr bwMode="auto">
          <a:xfrm>
            <a:off x="6248400" y="2962712"/>
            <a:ext cx="2667000" cy="155805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00">
                  <a:shade val="51000"/>
                  <a:satMod val="130000"/>
                </a:srgbClr>
              </a:gs>
              <a:gs pos="80000">
                <a:srgbClr val="FF0000">
                  <a:shade val="93000"/>
                  <a:satMod val="130000"/>
                </a:srgbClr>
              </a:gs>
              <a:gs pos="100000">
                <a:srgbClr val="FF0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0000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 smtClean="0">
                <a:solidFill>
                  <a:srgbClr val="FFFFFF"/>
                </a:solidFill>
              </a:rPr>
              <a:t>26% of children 6 mos-14 years have </a:t>
            </a:r>
            <a:r>
              <a:rPr lang="en-US" sz="2200" b="1" dirty="0" err="1" smtClean="0">
                <a:solidFill>
                  <a:srgbClr val="FFFFFF"/>
                </a:solidFill>
              </a:rPr>
              <a:t>anaemia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8" name="Right Brace 7"/>
          <p:cNvSpPr/>
          <p:nvPr/>
        </p:nvSpPr>
        <p:spPr>
          <a:xfrm>
            <a:off x="5486400" y="1676400"/>
            <a:ext cx="609600" cy="4114800"/>
          </a:xfrm>
          <a:prstGeom prst="rightBrace">
            <a:avLst>
              <a:gd name="adj1" fmla="val 8333"/>
              <a:gd name="adj2" fmla="val 5088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181600" y="6400800"/>
            <a:ext cx="37338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Prevalence of </a:t>
            </a:r>
            <a:r>
              <a:rPr lang="en-US" dirty="0" err="1" smtClean="0"/>
              <a:t>Anaemia</a:t>
            </a:r>
            <a:r>
              <a:rPr lang="en-US" dirty="0" smtClean="0"/>
              <a:t> by Age</a:t>
            </a:r>
            <a:endParaRPr lang="en-US" dirty="0" smtClean="0">
              <a:solidFill>
                <a:srgbClr val="FFFF00"/>
              </a:solidFill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422400" y="1193800"/>
          <a:ext cx="72009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2667000" y="57912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Age in months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828800" y="5867400"/>
            <a:ext cx="27432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2400" y="2286000"/>
            <a:ext cx="1447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6 months-14 years with </a:t>
            </a:r>
            <a:r>
              <a:rPr lang="en-US" i="1" dirty="0">
                <a:latin typeface="Calibri" pitchFamily="34" charset="0"/>
              </a:rPr>
              <a:t>anemia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Anaemia</a:t>
            </a:r>
            <a:r>
              <a:rPr lang="en-US" dirty="0" smtClean="0"/>
              <a:t> in Children by Zone</a:t>
            </a:r>
          </a:p>
        </p:txBody>
      </p:sp>
      <p:sp>
        <p:nvSpPr>
          <p:cNvPr id="35843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</a:t>
            </a:r>
            <a:br>
              <a:rPr lang="en-US" i="1" dirty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6 months- 14 years </a:t>
            </a:r>
            <a:r>
              <a:rPr lang="en-US" i="1" dirty="0">
                <a:latin typeface="Calibri" pitchFamily="34" charset="0"/>
              </a:rPr>
              <a:t>with any </a:t>
            </a:r>
            <a:r>
              <a:rPr lang="en-US" i="1" dirty="0" err="1" smtClean="0">
                <a:latin typeface="Calibri" pitchFamily="34" charset="0"/>
              </a:rPr>
              <a:t>anaemia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26%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90600" y="10668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bg1">
                <a:lumMod val="60000"/>
                <a:lumOff val="4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1">
                <a:lumMod val="60000"/>
                <a:lumOff val="4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60000"/>
                <a:lumOff val="4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670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Semi-arid, seasonal 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26%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25%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3810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Low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16%</a:t>
            </a:r>
            <a:endParaRPr lang="en-US" sz="1600" dirty="0">
              <a:solidFill>
                <a:srgbClr val="00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5010150" y="52768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4343400" y="58674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746552" y="4092149"/>
            <a:ext cx="373796" cy="723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1524000" y="47244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9600" y="5410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28%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3657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34%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48200"/>
          </a:xfrm>
        </p:spPr>
        <p:txBody>
          <a:bodyPr rtlCol="0">
            <a:normAutofit lnSpcReduction="10000"/>
          </a:bodyPr>
          <a:lstStyle/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 </a:t>
            </a: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11%</a:t>
            </a:r>
            <a:r>
              <a:rPr lang="en-US" sz="3600" dirty="0" smtClean="0"/>
              <a:t> of children 3 mos-14 years tested </a:t>
            </a: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positive for malaria </a:t>
            </a:r>
            <a:r>
              <a:rPr lang="en-US" sz="3600" dirty="0" smtClean="0"/>
              <a:t>by blood smear.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Malaria prevalence is highest in </a:t>
            </a: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Lake endemic </a:t>
            </a:r>
            <a:r>
              <a:rPr lang="en-US" sz="3600" dirty="0" smtClean="0"/>
              <a:t>zone- </a:t>
            </a: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38%</a:t>
            </a:r>
            <a:r>
              <a:rPr lang="en-US" sz="3600" dirty="0" smtClean="0"/>
              <a:t> of children 3 months-14 years.</a:t>
            </a:r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26%</a:t>
            </a:r>
            <a:r>
              <a:rPr lang="en-US" sz="3600" dirty="0" smtClean="0"/>
              <a:t> of all children are </a:t>
            </a:r>
            <a:r>
              <a:rPr lang="en-US" sz="3600" b="1" dirty="0" err="1" smtClean="0"/>
              <a:t>anaemic</a:t>
            </a:r>
            <a:r>
              <a:rPr lang="en-US" sz="3600" dirty="0" smtClean="0"/>
              <a:t>; </a:t>
            </a: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46%</a:t>
            </a:r>
            <a:r>
              <a:rPr lang="en-US" sz="3600" dirty="0" smtClean="0"/>
              <a:t> of young children (age 6-59 </a:t>
            </a:r>
            <a:r>
              <a:rPr lang="en-US" sz="3600" dirty="0" err="1" smtClean="0"/>
              <a:t>mos</a:t>
            </a:r>
            <a:r>
              <a:rPr lang="en-US" sz="3600" dirty="0" smtClean="0"/>
              <a:t>) are </a:t>
            </a:r>
            <a:r>
              <a:rPr lang="en-US" sz="3600" dirty="0" err="1" smtClean="0"/>
              <a:t>anaemic</a:t>
            </a:r>
            <a:endParaRPr lang="en-US" sz="3600" dirty="0" smtClean="0"/>
          </a:p>
          <a:p>
            <a:pPr marL="171450" indent="-17145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err="1" smtClean="0"/>
              <a:t>Anaemia</a:t>
            </a:r>
            <a:r>
              <a:rPr lang="en-US" sz="3600" dirty="0" smtClean="0"/>
              <a:t> is most common in </a:t>
            </a:r>
            <a:r>
              <a:rPr lang="en-US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Lake endemic </a:t>
            </a:r>
            <a:r>
              <a:rPr lang="en-US" sz="3600" dirty="0" smtClean="0"/>
              <a:t>zone.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Malaria prevalence</a:t>
            </a:r>
          </a:p>
          <a:p>
            <a:r>
              <a:rPr lang="en-US" dirty="0" err="1" smtClean="0"/>
              <a:t>Anaemia</a:t>
            </a:r>
            <a:r>
              <a:rPr lang="en-US" dirty="0" smtClean="0"/>
              <a:t> prevalence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Prevalence of Malaria by Age</a:t>
            </a:r>
            <a:endParaRPr lang="en-US" smtClean="0">
              <a:solidFill>
                <a:srgbClr val="FFFF00"/>
              </a:solidFill>
            </a:endParaRP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422400" y="1193800"/>
          <a:ext cx="72009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2057400"/>
            <a:ext cx="18288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3 months-14 years </a:t>
            </a:r>
            <a:r>
              <a:rPr lang="en-US" i="1" dirty="0">
                <a:latin typeface="Calibri" pitchFamily="34" charset="0"/>
              </a:rPr>
              <a:t>testing positive for malaria by rapid test (RDT) and blood smear</a:t>
            </a: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2667000" y="579120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Age in months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828800" y="5867400"/>
            <a:ext cx="3048000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Rapid Test vs. Blood Smears</a:t>
            </a:r>
          </a:p>
        </p:txBody>
      </p:sp>
      <p:sp>
        <p:nvSpPr>
          <p:cNvPr id="37891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Rapid tests 	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Provide results and treatment in field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Detects the </a:t>
            </a:r>
            <a:r>
              <a:rPr lang="en-US" sz="2000" i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P. </a:t>
            </a:r>
            <a:r>
              <a:rPr lang="en-US" sz="2000" i="1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falciparum</a:t>
            </a:r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-specific protein (not the malaria parasite itself), which remains in blood 1 month after treatment with </a:t>
            </a:r>
            <a:r>
              <a:rPr lang="en-US" sz="2000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antimalarials</a:t>
            </a:r>
            <a:endParaRPr lang="en-US" sz="2000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Less sensitive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Often results in slightly higher rates of malaria</a:t>
            </a:r>
          </a:p>
          <a:p>
            <a:pPr lvl="1"/>
            <a:endParaRPr lang="en-US" sz="2000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892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Blood smears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Tested in lab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Gold standard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Detects malaria parasite</a:t>
            </a:r>
          </a:p>
          <a:p>
            <a:pPr lvl="1"/>
            <a:r>
              <a:rPr lang="en-US" sz="2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Highly sensitive</a:t>
            </a:r>
          </a:p>
          <a:p>
            <a:pPr lvl="1"/>
            <a:endParaRPr lang="en-US" sz="2000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lvl="1">
              <a:buFont typeface="Arial" charset="0"/>
              <a:buNone/>
            </a:pPr>
            <a:endParaRPr lang="en-US" sz="2000" dirty="0" smtClean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Rapid Test vs. Blood Smears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MIS results: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As expected, rapid test results report a slightly higher rate of malaria than blood smears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Patterns are similar in both tests </a:t>
            </a:r>
          </a:p>
          <a:p>
            <a:pPr lvl="2"/>
            <a:r>
              <a:rPr lang="en-US" sz="2000" dirty="0" smtClean="0"/>
              <a:t>Malaria prevalence increases with age</a:t>
            </a:r>
          </a:p>
          <a:p>
            <a:pPr lvl="2"/>
            <a:r>
              <a:rPr lang="en-US" sz="2000" dirty="0" smtClean="0"/>
              <a:t>Malaria prevalence decreases with wealth</a:t>
            </a:r>
          </a:p>
          <a:p>
            <a:pPr lvl="2"/>
            <a:r>
              <a:rPr lang="en-US" sz="2000" dirty="0" smtClean="0"/>
              <a:t>Malaria prevalence higher in rural areas</a:t>
            </a:r>
          </a:p>
          <a:p>
            <a:pPr lvl="2"/>
            <a:r>
              <a:rPr lang="en-US" sz="2000" dirty="0" smtClean="0"/>
              <a:t>Malaria prevalence highest in Lake endemic zone.</a:t>
            </a:r>
          </a:p>
          <a:p>
            <a:pPr lvl="1"/>
            <a:r>
              <a:rPr lang="en-US" sz="24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Blood smears are gold standard;  the remainder of this presentation reports results based on blood smear testing.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Prevalence of Malaria by Residence and Wealth</a:t>
            </a:r>
            <a:endParaRPr lang="en-US" dirty="0" smtClean="0">
              <a:solidFill>
                <a:srgbClr val="FFFF00"/>
              </a:solidFill>
            </a:endParaRP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304800" y="1524000"/>
          <a:ext cx="86233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762000" y="1524000"/>
            <a:ext cx="784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3 months-14 years testing </a:t>
            </a:r>
            <a:r>
              <a:rPr lang="en-US" i="1" dirty="0">
                <a:latin typeface="Calibri" pitchFamily="34" charset="0"/>
              </a:rPr>
              <a:t>positive for malaria by blood smear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Malaria in Children by Zone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11%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41997" name="Text Box 5"/>
          <p:cNvSpPr txBox="1">
            <a:spLocks noChangeArrowheads="1"/>
          </p:cNvSpPr>
          <p:nvPr/>
        </p:nvSpPr>
        <p:spPr bwMode="auto">
          <a:xfrm>
            <a:off x="6934200" y="4343400"/>
            <a:ext cx="1828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</a:t>
            </a:r>
            <a:r>
              <a:rPr lang="en-US" i="1" dirty="0" smtClean="0">
                <a:latin typeface="Calibri" pitchFamily="34" charset="0"/>
              </a:rPr>
              <a:t>3 months-14 years </a:t>
            </a:r>
            <a:r>
              <a:rPr lang="en-US" i="1" dirty="0">
                <a:latin typeface="Calibri" pitchFamily="34" charset="0"/>
              </a:rPr>
              <a:t>months testing positive for malaria by blood smear</a:t>
            </a: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90600" y="10668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1">
                <a:lumMod val="60000"/>
                <a:lumOff val="4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670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Semi-arid, seasonal 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&lt;1%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4953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3%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676400" y="3810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Low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1%</a:t>
            </a:r>
            <a:endParaRPr lang="en-US" sz="1600" dirty="0">
              <a:solidFill>
                <a:srgbClr val="00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16200000" flipH="1">
            <a:off x="5010150" y="52768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 flipH="1">
            <a:off x="4343400" y="58674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746552" y="4092149"/>
            <a:ext cx="373796" cy="723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1524000" y="47244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19600" y="5410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4%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36576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38%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Malaria Prevalence among Young Children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2400" y="6477000"/>
            <a:ext cx="457200" cy="381000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04800" y="1143000"/>
          <a:ext cx="8623300" cy="49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762000" y="6096000"/>
            <a:ext cx="8001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solidFill>
                  <a:schemeClr val="tx1"/>
                </a:solidFill>
              </a:rPr>
              <a:t>Note: Data refer to children 1-59 months in 2007 and 3-59 months in 2010.  Data for 2007 exclude Nairobi and </a:t>
            </a:r>
            <a:r>
              <a:rPr lang="en-US" sz="1600" dirty="0" err="1" smtClean="0">
                <a:solidFill>
                  <a:schemeClr val="tx1"/>
                </a:solidFill>
              </a:rPr>
              <a:t>Kiambu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Nyandarua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Nyeri</a:t>
            </a:r>
            <a:r>
              <a:rPr lang="en-US" sz="1600" dirty="0" smtClean="0">
                <a:solidFill>
                  <a:schemeClr val="tx1"/>
                </a:solidFill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</a:rPr>
              <a:t>Meru</a:t>
            </a:r>
            <a:r>
              <a:rPr lang="en-US" sz="1600" dirty="0" smtClean="0">
                <a:solidFill>
                  <a:schemeClr val="tx1"/>
                </a:solidFill>
              </a:rPr>
              <a:t> Central, and </a:t>
            </a:r>
            <a:r>
              <a:rPr lang="en-US" sz="1600" dirty="0" err="1" smtClean="0">
                <a:solidFill>
                  <a:schemeClr val="tx1"/>
                </a:solidFill>
              </a:rPr>
              <a:t>Laikipia</a:t>
            </a:r>
            <a:r>
              <a:rPr lang="en-US" sz="1600" dirty="0" smtClean="0">
                <a:solidFill>
                  <a:schemeClr val="tx1"/>
                </a:solidFill>
              </a:rPr>
              <a:t> districts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Malaria prevalence</a:t>
            </a:r>
          </a:p>
          <a:p>
            <a:r>
              <a:rPr lang="en-US" b="1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Anaemia</a:t>
            </a:r>
            <a:r>
              <a:rPr lang="en-US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prevalence</a:t>
            </a:r>
            <a:endParaRPr lang="en-US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7F7F7F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</TotalTime>
  <Words>530</Words>
  <Application>Microsoft Office PowerPoint</Application>
  <PresentationFormat>On-screen Show (4:3)</PresentationFormat>
  <Paragraphs>110</Paragraphs>
  <Slides>13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Slide 1</vt:lpstr>
      <vt:lpstr>Slide 2</vt:lpstr>
      <vt:lpstr>Prevalence of Malaria by Age</vt:lpstr>
      <vt:lpstr>Rapid Test vs. Blood Smears</vt:lpstr>
      <vt:lpstr>Rapid Test vs. Blood Smears</vt:lpstr>
      <vt:lpstr>Prevalence of Malaria by Residence and Wealth</vt:lpstr>
      <vt:lpstr>Malaria in Children by Zone</vt:lpstr>
      <vt:lpstr>Trends in Malaria Prevalence among Young Children</vt:lpstr>
      <vt:lpstr>Slide 9</vt:lpstr>
      <vt:lpstr>Prevalence of Anemia in Children</vt:lpstr>
      <vt:lpstr>Prevalence of Anaemia by Age</vt:lpstr>
      <vt:lpstr>Anaemia in Children by Zone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165</cp:revision>
  <dcterms:created xsi:type="dcterms:W3CDTF">2005-10-11T14:32:07Z</dcterms:created>
  <dcterms:modified xsi:type="dcterms:W3CDTF">2012-05-09T17:53:12Z</dcterms:modified>
</cp:coreProperties>
</file>