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2" r:id="rId2"/>
    <p:sldId id="325" r:id="rId3"/>
    <p:sldId id="358" r:id="rId4"/>
    <p:sldId id="349" r:id="rId5"/>
    <p:sldId id="348" r:id="rId6"/>
    <p:sldId id="350" r:id="rId7"/>
    <p:sldId id="351" r:id="rId8"/>
    <p:sldId id="359" r:id="rId9"/>
    <p:sldId id="355" r:id="rId10"/>
    <p:sldId id="357" r:id="rId11"/>
    <p:sldId id="360" r:id="rId12"/>
    <p:sldId id="364" r:id="rId13"/>
    <p:sldId id="363" r:id="rId14"/>
    <p:sldId id="361" r:id="rId15"/>
    <p:sldId id="362" r:id="rId16"/>
    <p:sldId id="365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>
        <c:manualLayout>
          <c:layoutTarget val="inner"/>
          <c:xMode val="edge"/>
          <c:yMode val="edge"/>
          <c:x val="4.0816326530612873E-3"/>
          <c:y val="4.4873788054385855E-2"/>
          <c:w val="0.97959183673470063"/>
          <c:h val="0.81500280313952023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402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LLIN</c:v>
                </c:pt>
                <c:pt idx="2">
                  <c:v>ITN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57</c:v>
                </c:pt>
                <c:pt idx="1">
                  <c:v>44</c:v>
                </c:pt>
                <c:pt idx="2">
                  <c:v>48</c:v>
                </c:pt>
              </c:numCache>
            </c:numRef>
          </c:val>
        </c:ser>
        <c:dLbls>
          <c:showVal val="1"/>
        </c:dLbls>
        <c:gapWidth val="74"/>
        <c:axId val="90396544"/>
        <c:axId val="90398080"/>
      </c:barChart>
      <c:catAx>
        <c:axId val="903965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90398080"/>
        <c:crosses val="autoZero"/>
        <c:auto val="1"/>
        <c:lblAlgn val="ctr"/>
        <c:lblOffset val="100"/>
        <c:tickLblSkip val="1"/>
        <c:tickMarkSkip val="1"/>
      </c:catAx>
      <c:valAx>
        <c:axId val="9039808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90396544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plotArea>
      <c:layout>
        <c:manualLayout>
          <c:layoutTarget val="inner"/>
          <c:xMode val="edge"/>
          <c:yMode val="edge"/>
          <c:x val="4.0816326530612778E-3"/>
          <c:y val="4.4873788054385896E-2"/>
          <c:w val="0.97959183673469996"/>
          <c:h val="0.81500280313951945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406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2003 KDHS</c:v>
                </c:pt>
                <c:pt idx="1">
                  <c:v>2007 KMIS</c:v>
                </c:pt>
                <c:pt idx="2">
                  <c:v>2008-09 KDHS</c:v>
                </c:pt>
                <c:pt idx="3">
                  <c:v>2010 KMIS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48</c:v>
                </c:pt>
                <c:pt idx="2">
                  <c:v>56</c:v>
                </c:pt>
                <c:pt idx="3">
                  <c:v>48</c:v>
                </c:pt>
              </c:numCache>
            </c:numRef>
          </c:val>
        </c:ser>
        <c:dLbls>
          <c:showVal val="1"/>
        </c:dLbls>
        <c:gapWidth val="74"/>
        <c:axId val="90426368"/>
        <c:axId val="93664000"/>
      </c:barChart>
      <c:catAx>
        <c:axId val="904263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93664000"/>
        <c:crosses val="autoZero"/>
        <c:auto val="1"/>
        <c:lblAlgn val="ctr"/>
        <c:lblOffset val="100"/>
        <c:tickLblSkip val="1"/>
        <c:tickMarkSkip val="1"/>
      </c:catAx>
      <c:valAx>
        <c:axId val="9366400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90426368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plotArea>
      <c:layout>
        <c:manualLayout>
          <c:layoutTarget val="inner"/>
          <c:xMode val="edge"/>
          <c:yMode val="edge"/>
          <c:x val="4.081632653061283E-3"/>
          <c:y val="0.16947555771995718"/>
          <c:w val="0.97959183673470074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407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41</c:v>
                </c:pt>
                <c:pt idx="1">
                  <c:v>47</c:v>
                </c:pt>
                <c:pt idx="2">
                  <c:v>47</c:v>
                </c:pt>
                <c:pt idx="3">
                  <c:v>47</c:v>
                </c:pt>
                <c:pt idx="4">
                  <c:v>56</c:v>
                </c:pt>
              </c:numCache>
            </c:numRef>
          </c:val>
        </c:ser>
        <c:dLbls>
          <c:showVal val="1"/>
        </c:dLbls>
        <c:gapWidth val="74"/>
        <c:axId val="104645376"/>
        <c:axId val="104646912"/>
      </c:barChart>
      <c:catAx>
        <c:axId val="1046453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104646912"/>
        <c:crosses val="autoZero"/>
        <c:auto val="1"/>
        <c:lblAlgn val="ctr"/>
        <c:lblOffset val="100"/>
        <c:tickLblSkip val="1"/>
        <c:tickMarkSkip val="1"/>
      </c:catAx>
      <c:valAx>
        <c:axId val="10464691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04645376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2.0707689316613199E-2"/>
          <c:y val="0.16836195965366918"/>
          <c:w val="0.96231700204141168"/>
          <c:h val="0.658010240030685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32</c:v>
                </c:pt>
                <c:pt idx="1">
                  <c:v>42</c:v>
                </c:pt>
                <c:pt idx="2">
                  <c:v>41</c:v>
                </c:pt>
                <c:pt idx="4">
                  <c:v>61</c:v>
                </c:pt>
                <c:pt idx="5">
                  <c:v>71</c:v>
                </c:pt>
                <c:pt idx="6">
                  <c:v>73</c:v>
                </c:pt>
              </c:numCache>
            </c:numRef>
          </c:val>
        </c:ser>
        <c:dLbls>
          <c:showVal val="1"/>
        </c:dLbls>
        <c:overlap val="-25"/>
        <c:axId val="108050688"/>
        <c:axId val="108052480"/>
      </c:barChart>
      <c:catAx>
        <c:axId val="108050688"/>
        <c:scaling>
          <c:orientation val="minMax"/>
        </c:scaling>
        <c:axPos val="b"/>
        <c:majorTickMark val="none"/>
        <c:tickLblPos val="nextTo"/>
        <c:crossAx val="108052480"/>
        <c:crosses val="autoZero"/>
        <c:auto val="1"/>
        <c:lblAlgn val="ctr"/>
        <c:lblOffset val="100"/>
      </c:catAx>
      <c:valAx>
        <c:axId val="108052480"/>
        <c:scaling>
          <c:orientation val="minMax"/>
        </c:scaling>
        <c:delete val="1"/>
        <c:axPos val="l"/>
        <c:numFmt formatCode="General" sourceLinked="1"/>
        <c:tickLblPos val="none"/>
        <c:crossAx val="108050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6975308641975325E-2"/>
          <c:y val="0.18451122998575109"/>
          <c:w val="0.96604938271604934"/>
          <c:h val="0.6418609696986036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Extremely/very important for children to sleep under a treated net</c:v>
                </c:pt>
              </c:strCache>
            </c:strRef>
          </c:tx>
          <c:cat>
            <c:strRef>
              <c:f>Sheet1!$B$1:$G$1</c:f>
              <c:strCache>
                <c:ptCount val="6"/>
                <c:pt idx="0">
                  <c:v>Highland epidemic</c:v>
                </c:pt>
                <c:pt idx="1">
                  <c:v>Lake endemic</c:v>
                </c:pt>
                <c:pt idx="2">
                  <c:v>Coast endemic</c:v>
                </c:pt>
                <c:pt idx="3">
                  <c:v>Semi-arid, seasonal</c:v>
                </c:pt>
                <c:pt idx="4">
                  <c:v>Low risk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95</c:v>
                </c:pt>
                <c:pt idx="1">
                  <c:v>91</c:v>
                </c:pt>
                <c:pt idx="2">
                  <c:v>97</c:v>
                </c:pt>
                <c:pt idx="3">
                  <c:v>92</c:v>
                </c:pt>
                <c:pt idx="4">
                  <c:v>89</c:v>
                </c:pt>
                <c:pt idx="5">
                  <c:v>92</c:v>
                </c:pt>
              </c:numCache>
            </c:numRef>
          </c:val>
        </c:ser>
        <c:dLbls>
          <c:showVal val="1"/>
        </c:dLbls>
        <c:overlap val="-25"/>
        <c:axId val="99340672"/>
        <c:axId val="99342208"/>
      </c:barChart>
      <c:catAx>
        <c:axId val="99340672"/>
        <c:scaling>
          <c:orientation val="minMax"/>
        </c:scaling>
        <c:axPos val="b"/>
        <c:majorTickMark val="none"/>
        <c:tickLblPos val="nextTo"/>
        <c:crossAx val="99342208"/>
        <c:crosses val="autoZero"/>
        <c:auto val="1"/>
        <c:lblAlgn val="ctr"/>
        <c:lblOffset val="100"/>
      </c:catAx>
      <c:valAx>
        <c:axId val="99342208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993406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plotArea>
      <c:layout>
        <c:manualLayout>
          <c:layoutTarget val="inner"/>
          <c:xMode val="edge"/>
          <c:yMode val="edge"/>
          <c:x val="6.426679303975899E-2"/>
          <c:y val="0.16947555771995718"/>
          <c:w val="0.9194066540293574"/>
          <c:h val="0.6904009821864978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407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Poorest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Richest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18</c:v>
                </c:pt>
                <c:pt idx="2">
                  <c:v>12</c:v>
                </c:pt>
                <c:pt idx="3">
                  <c:v>9</c:v>
                </c:pt>
                <c:pt idx="4">
                  <c:v>3</c:v>
                </c:pt>
              </c:numCache>
            </c:numRef>
          </c:val>
        </c:ser>
        <c:dLbls>
          <c:showVal val="1"/>
        </c:dLbls>
        <c:gapWidth val="74"/>
        <c:axId val="125498880"/>
        <c:axId val="125587840"/>
      </c:barChart>
      <c:catAx>
        <c:axId val="1254988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125587840"/>
        <c:crosses val="autoZero"/>
        <c:auto val="1"/>
        <c:lblAlgn val="ctr"/>
        <c:lblOffset val="100"/>
        <c:tickLblSkip val="1"/>
        <c:tickMarkSkip val="1"/>
      </c:catAx>
      <c:valAx>
        <c:axId val="12558784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2549888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D316D0-4056-449A-8EE9-495B3BA95F2A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553E54-6265-45D9-9793-D796346022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6A5CF6-991B-45AC-8D50-F0C8892EF2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FE9901-5E3A-41FA-963D-E2BB759B56F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CDFF7-50E0-4BBA-BB19-6869B3854A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7FB87-AF2B-4E01-A444-4C67D8397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A1C95B-F4DE-494C-B86D-4019DBD46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5334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 dirty="0" smtClean="0">
                <a:latin typeface="Calibri" pitchFamily="34" charset="0"/>
              </a:rPr>
              <a:t>Vector Control</a:t>
            </a:r>
            <a:endParaRPr lang="en-US" sz="36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3340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2010 Kenya Malaria Indicator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Pregnant Women’s  Use of ITNs </a:t>
            </a:r>
            <a:br>
              <a:rPr lang="en-US" dirty="0" smtClean="0"/>
            </a:br>
            <a:r>
              <a:rPr lang="en-US" dirty="0" smtClean="0"/>
              <a:t>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pregnant women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41%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1">
                <a:lumMod val="20000"/>
                <a:lumOff val="8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Semi-arid, seasonal risk</a:t>
            </a:r>
          </a:p>
          <a:p>
            <a:pPr algn="ctr"/>
            <a:r>
              <a:rPr lang="en-US" sz="1600" dirty="0" smtClean="0"/>
              <a:t>40%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38%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Low</a:t>
            </a:r>
          </a:p>
          <a:p>
            <a:pPr algn="ctr"/>
            <a:r>
              <a:rPr lang="en-US" sz="1600" dirty="0" smtClean="0"/>
              <a:t>risk</a:t>
            </a:r>
          </a:p>
          <a:p>
            <a:pPr algn="ctr"/>
            <a:r>
              <a:rPr lang="en-US" sz="1600" dirty="0" smtClean="0"/>
              <a:t>30%</a:t>
            </a:r>
            <a:endParaRPr lang="en-US" sz="1600" dirty="0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46552" y="40921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49%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58%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about Mosquito Nets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Control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Indoor Residual Spraying (IRS)</a:t>
            </a:r>
          </a:p>
        </p:txBody>
      </p:sp>
      <p:sp>
        <p:nvSpPr>
          <p:cNvPr id="3077" name="Date Placeholder 7"/>
          <p:cNvSpPr>
            <a:spLocks noGrp="1"/>
          </p:cNvSpPr>
          <p:nvPr>
            <p:ph type="dt" sz="quarter" idx="10"/>
          </p:nvPr>
        </p:nvSpPr>
        <p:spPr>
          <a:xfrm>
            <a:off x="152400" y="6477000"/>
            <a:ext cx="5867400" cy="381000"/>
          </a:xfrm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Indoor Residual Spraying (IRS)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11% of Kenyan homes had their interior walls sprayed in the 12 months before the survey</a:t>
            </a:r>
          </a:p>
          <a:p>
            <a:r>
              <a:rPr lang="en-US" dirty="0" smtClean="0"/>
              <a:t>5% of households have at least one ITN and IRS in the past 12 months</a:t>
            </a:r>
          </a:p>
          <a:p>
            <a:r>
              <a:rPr lang="en-US" dirty="0" smtClean="0"/>
              <a:t>IRS is much more common in rural areas (14%) than urban areas (2%).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Indoor Residual Spraying (IRS) by Wealth Index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9144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2667000"/>
            <a:ext cx="1447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IRS by Region</a:t>
            </a:r>
          </a:p>
        </p:txBody>
      </p:sp>
      <p:sp>
        <p:nvSpPr>
          <p:cNvPr id="24579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households with interior walls sprayed in the past 12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11%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20000"/>
                <a:lumOff val="8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2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Semi-arid, seasonal risk</a:t>
            </a:r>
          </a:p>
          <a:p>
            <a:pPr algn="ctr"/>
            <a:r>
              <a:rPr lang="en-US" sz="1600" dirty="0" smtClean="0"/>
              <a:t>&lt;1%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38%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Low</a:t>
            </a:r>
          </a:p>
          <a:p>
            <a:pPr algn="ctr"/>
            <a:r>
              <a:rPr lang="en-US" sz="1600" dirty="0" smtClean="0"/>
              <a:t>risk</a:t>
            </a:r>
          </a:p>
          <a:p>
            <a:pPr algn="ctr"/>
            <a:r>
              <a:rPr lang="en-US" sz="1600" dirty="0" smtClean="0"/>
              <a:t>&lt;1%</a:t>
            </a:r>
            <a:endParaRPr lang="en-US" sz="1600" dirty="0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838200" y="4267200"/>
            <a:ext cx="45720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1%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15%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800" dirty="0" smtClean="0"/>
              <a:t>48% of households own at least one ITN; 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This is a decrease from 56% in 2008-09</a:t>
            </a:r>
          </a:p>
          <a:p>
            <a:r>
              <a:rPr lang="en-US" sz="2800" dirty="0" smtClean="0"/>
              <a:t>ITN ownership is highest in coast and lake endemic zones (&gt;60% of households)</a:t>
            </a:r>
          </a:p>
          <a:p>
            <a:r>
              <a:rPr lang="en-US" sz="2800" dirty="0" smtClean="0"/>
              <a:t>2 in 5 children and pregnant women slept under an ITN the night before the survey</a:t>
            </a:r>
          </a:p>
          <a:p>
            <a:r>
              <a:rPr lang="en-US" sz="2800" dirty="0" smtClean="0"/>
              <a:t>11% of households were covered by IRS in the year before the survey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IRS most common in highland epidemic and lake endemic zones.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 Control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>
                <a:solidFill>
                  <a:schemeClr val="accent4"/>
                </a:solidFill>
              </a:rPr>
              <a:t>Ownership and use of Mosquito Nets</a:t>
            </a:r>
          </a:p>
          <a:p>
            <a:pPr eaLnBrk="1" hangingPunct="1">
              <a:defRPr/>
            </a:pPr>
            <a:r>
              <a:rPr lang="en-US" sz="2400" dirty="0" smtClean="0"/>
              <a:t>Indoor Residual Spraying (IRS)</a:t>
            </a:r>
          </a:p>
        </p:txBody>
      </p:sp>
      <p:sp>
        <p:nvSpPr>
          <p:cNvPr id="3077" name="Date Placeholder 7"/>
          <p:cNvSpPr>
            <a:spLocks noGrp="1"/>
          </p:cNvSpPr>
          <p:nvPr>
            <p:ph type="dt" sz="quarter" idx="10"/>
          </p:nvPr>
        </p:nvSpPr>
        <p:spPr>
          <a:xfrm>
            <a:off x="152400" y="6477000"/>
            <a:ext cx="5867400" cy="381000"/>
          </a:xfrm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Insecticide-Treated Nets (ITNs)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r>
              <a:rPr lang="en-US" dirty="0" smtClean="0"/>
              <a:t>An ITN is:</a:t>
            </a:r>
          </a:p>
          <a:p>
            <a:pPr lvl="1"/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 factory treated net that does not require any further treatment (LLIN);</a:t>
            </a:r>
          </a:p>
          <a:p>
            <a:pPr lvl="1"/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 net that has been soaked in a K-O tab 1-2-3 binding agent in the past 2 years; or</a:t>
            </a:r>
          </a:p>
          <a:p>
            <a:pPr lvl="1"/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 net that has been soaked with any insecticide within the past 6 months.</a:t>
            </a:r>
          </a:p>
          <a:p>
            <a:r>
              <a:rPr lang="en-US" dirty="0" smtClean="0"/>
              <a:t>Trends- 2007 MIS excluded Nairobi and </a:t>
            </a:r>
            <a:r>
              <a:rPr lang="en-US" dirty="0" err="1" smtClean="0"/>
              <a:t>Kiambu</a:t>
            </a:r>
            <a:r>
              <a:rPr lang="en-US" dirty="0" smtClean="0"/>
              <a:t>, </a:t>
            </a:r>
            <a:r>
              <a:rPr lang="en-US" dirty="0" err="1" smtClean="0"/>
              <a:t>Nyandarua</a:t>
            </a:r>
            <a:r>
              <a:rPr lang="en-US" dirty="0" smtClean="0"/>
              <a:t>, </a:t>
            </a:r>
            <a:r>
              <a:rPr lang="en-US" dirty="0" err="1" smtClean="0"/>
              <a:t>Nyeri</a:t>
            </a:r>
            <a:r>
              <a:rPr lang="en-US" dirty="0" smtClean="0"/>
              <a:t>, </a:t>
            </a:r>
            <a:r>
              <a:rPr lang="en-US" dirty="0" err="1" smtClean="0"/>
              <a:t>Meru</a:t>
            </a:r>
            <a:r>
              <a:rPr lang="en-US" dirty="0" smtClean="0"/>
              <a:t> Central and </a:t>
            </a:r>
            <a:r>
              <a:rPr lang="en-US" dirty="0" err="1" smtClean="0"/>
              <a:t>Laikipia</a:t>
            </a:r>
            <a:r>
              <a:rPr lang="en-US" dirty="0" smtClean="0"/>
              <a:t> districts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Ownership of Mosquito Nets--2010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22400" y="1193800"/>
          <a:ext cx="72009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mosquito net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Trends in Net Ownership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041400" y="1193800"/>
          <a:ext cx="75819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0" y="1676400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ITNs by Region</a:t>
            </a:r>
          </a:p>
        </p:txBody>
      </p:sp>
      <p:sp>
        <p:nvSpPr>
          <p:cNvPr id="1741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48%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>
          <a:xfrm>
            <a:off x="152400" y="6324600"/>
            <a:ext cx="3733800" cy="228600"/>
          </a:xfrm>
        </p:spPr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 dirty="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Semi-arid, seasonal 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47%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51%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Low</a:t>
            </a:r>
          </a:p>
          <a:p>
            <a:pPr algn="ctr"/>
            <a:r>
              <a:rPr lang="en-US" sz="1600" dirty="0" smtClean="0"/>
              <a:t>risk</a:t>
            </a:r>
          </a:p>
          <a:p>
            <a:pPr algn="ctr"/>
            <a:r>
              <a:rPr lang="en-US" sz="1600" dirty="0" smtClean="0"/>
              <a:t>35%</a:t>
            </a:r>
            <a:endParaRPr lang="en-US" sz="1600" dirty="0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46552" y="40921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62%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60%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Ownership of ITNs by Wealth Quintile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04140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67640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Use of ITNs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33400" y="13716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who slept under an ITN the night before the survey among all households</a:t>
            </a:r>
            <a:endParaRPr lang="en-US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410200" y="12954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who slept under an ITN the night before the survey among households with an ITN</a:t>
            </a:r>
            <a:endParaRPr lang="en-US" i="1" dirty="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447800"/>
            <a:ext cx="0" cy="403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Children’s Use of ITNs by Region</a:t>
            </a:r>
          </a:p>
        </p:txBody>
      </p:sp>
      <p:sp>
        <p:nvSpPr>
          <p:cNvPr id="2253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under age 5 who slept under an ITN the night before the survey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</a:t>
            </a:r>
            <a:r>
              <a:rPr lang="en-US" sz="2200" b="1" dirty="0" smtClean="0">
                <a:solidFill>
                  <a:schemeClr val="accent6"/>
                </a:solidFill>
              </a:rPr>
              <a:t>: 42%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>
                <a:lumMod val="20000"/>
                <a:lumOff val="8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Semi-arid, seasonal risk</a:t>
            </a:r>
          </a:p>
          <a:p>
            <a:pPr algn="ctr"/>
            <a:r>
              <a:rPr lang="en-US" sz="1600" dirty="0" smtClean="0"/>
              <a:t>39%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44%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Low</a:t>
            </a:r>
          </a:p>
          <a:p>
            <a:pPr algn="ctr"/>
            <a:r>
              <a:rPr lang="en-US" sz="1600" dirty="0" smtClean="0"/>
              <a:t>risk</a:t>
            </a:r>
          </a:p>
          <a:p>
            <a:pPr algn="ctr"/>
            <a:r>
              <a:rPr lang="en-US" sz="1600" dirty="0" smtClean="0"/>
              <a:t>32%</a:t>
            </a:r>
            <a:endParaRPr lang="en-US" sz="1600" dirty="0"/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46552" y="40921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55%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48%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7F7F7F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</TotalTime>
  <Words>701</Words>
  <Application>Microsoft Office PowerPoint</Application>
  <PresentationFormat>On-screen Show (4:3)</PresentationFormat>
  <Paragraphs>134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Slide 1</vt:lpstr>
      <vt:lpstr>Vector Control</vt:lpstr>
      <vt:lpstr>Insecticide-Treated Nets (ITNs)</vt:lpstr>
      <vt:lpstr>Ownership of Mosquito Nets--2010</vt:lpstr>
      <vt:lpstr>Trends in Net Ownership</vt:lpstr>
      <vt:lpstr>Ownership of ITNs by Region</vt:lpstr>
      <vt:lpstr>Ownership of ITNs by Wealth Quintile</vt:lpstr>
      <vt:lpstr>Use of ITNs</vt:lpstr>
      <vt:lpstr>Children’s Use of ITNs by Region</vt:lpstr>
      <vt:lpstr>Pregnant Women’s  Use of ITNs  by Region</vt:lpstr>
      <vt:lpstr>Attitudes about Mosquito Nets</vt:lpstr>
      <vt:lpstr>Vector Control</vt:lpstr>
      <vt:lpstr>Indoor Residual Spraying (IRS)</vt:lpstr>
      <vt:lpstr>Indoor Residual Spraying (IRS) by Wealth Index</vt:lpstr>
      <vt:lpstr>IRS by Region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138</cp:revision>
  <dcterms:created xsi:type="dcterms:W3CDTF">2005-10-11T14:32:07Z</dcterms:created>
  <dcterms:modified xsi:type="dcterms:W3CDTF">2012-05-09T17:57:43Z</dcterms:modified>
</cp:coreProperties>
</file>